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97" r:id="rId3"/>
    <p:sldId id="288" r:id="rId4"/>
    <p:sldId id="282" r:id="rId5"/>
    <p:sldId id="261" r:id="rId6"/>
    <p:sldId id="267" r:id="rId7"/>
    <p:sldId id="262" r:id="rId8"/>
    <p:sldId id="268" r:id="rId9"/>
    <p:sldId id="289" r:id="rId10"/>
    <p:sldId id="291" r:id="rId11"/>
    <p:sldId id="292" r:id="rId12"/>
    <p:sldId id="293" r:id="rId13"/>
    <p:sldId id="298" r:id="rId14"/>
    <p:sldId id="299" r:id="rId15"/>
    <p:sldId id="294" r:id="rId16"/>
    <p:sldId id="295" r:id="rId17"/>
    <p:sldId id="287" r:id="rId18"/>
    <p:sldId id="269" r:id="rId19"/>
    <p:sldId id="296" r:id="rId20"/>
    <p:sldId id="284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97"/>
          </p14:sldIdLst>
        </p14:section>
        <p14:section name="Topic 1" id="{ABA716BF-3A5C-4ADB-94C9-CFEF84EBA240}">
          <p14:sldIdLst>
            <p14:sldId id="288"/>
            <p14:sldId id="282"/>
            <p14:sldId id="261"/>
            <p14:sldId id="267"/>
            <p14:sldId id="262"/>
          </p14:sldIdLst>
        </p14:section>
        <p14:section name="Topic 2" id="{E6BD68E3-16F9-4D3C-9354-43F6D136845D}">
          <p14:sldIdLst>
            <p14:sldId id="268"/>
            <p14:sldId id="289"/>
            <p14:sldId id="291"/>
            <p14:sldId id="292"/>
            <p14:sldId id="293"/>
            <p14:sldId id="298"/>
            <p14:sldId id="299"/>
            <p14:sldId id="294"/>
            <p14:sldId id="295"/>
            <p14:sldId id="287"/>
          </p14:sldIdLst>
        </p14:section>
        <p14:section name="Topic 3" id="{6D9936A3-3945-4757-BC8B-B5C252D8E036}">
          <p14:sldIdLst>
            <p14:sldId id="269"/>
            <p14:sldId id="296"/>
          </p14:sldIdLst>
        </p14:section>
        <p14:section name="Conclusion Sections" id="{8C0305C9-B152-4FBA-A789-FE1976D53990}">
          <p14:sldIdLst>
            <p14:sldId id="284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3" autoAdjust="0"/>
    <p:restoredTop sz="83977" autoAdjust="0"/>
  </p:normalViewPr>
  <p:slideViewPr>
    <p:cSldViewPr>
      <p:cViewPr varScale="1">
        <p:scale>
          <a:sx n="92" d="100"/>
          <a:sy n="92" d="100"/>
        </p:scale>
        <p:origin x="-6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2000" dirty="0" smtClean="0">
              <a:latin typeface="Comic Sans MS" pitchFamily="66" charset="0"/>
            </a:rPr>
            <a:t>No maintenance has been performed on the dam in recent years</a:t>
          </a:r>
          <a:r>
            <a:rPr lang="en-US" sz="2000" dirty="0" smtClean="0"/>
            <a:t>.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2000" dirty="0" smtClean="0">
              <a:latin typeface="Comic Sans MS" pitchFamily="66" charset="0"/>
            </a:rPr>
            <a:t>Recommendations made by previous analyses may be outdated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2000" dirty="0" smtClean="0">
              <a:latin typeface="Comic Sans MS" pitchFamily="66" charset="0"/>
            </a:rPr>
            <a:t>Studies completed as recent as 2009, by Technical Service Center, rated the dam as low hazard.  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322125" y="-1993622"/>
          <a:ext cx="1165621" cy="54486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omic Sans MS" pitchFamily="66" charset="0"/>
            </a:rPr>
            <a:t>Studies completed as recent as 2009, by Technical Service Center, rated the dam as low hazard.  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 rot="-5400000">
        <a:off x="1180592" y="147911"/>
        <a:ext cx="5448687" cy="1165621"/>
      </dsp:txXfrm>
    </dsp:sp>
    <dsp:sp modelId="{7E429971-BC57-430F-BB25-C0574E5E39E3}">
      <dsp:nvSpPr>
        <dsp:cNvPr id="0" name=""/>
        <dsp:cNvSpPr/>
      </dsp:nvSpPr>
      <dsp:spPr>
        <a:xfrm>
          <a:off x="119" y="0"/>
          <a:ext cx="1180473" cy="145702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57745" y="57626"/>
        <a:ext cx="1065221" cy="1341775"/>
      </dsp:txXfrm>
    </dsp:sp>
    <dsp:sp modelId="{B37A5355-225B-4C6F-AED7-6C620F99EECC}">
      <dsp:nvSpPr>
        <dsp:cNvPr id="0" name=""/>
        <dsp:cNvSpPr/>
      </dsp:nvSpPr>
      <dsp:spPr>
        <a:xfrm rot="5400000">
          <a:off x="3322125" y="-463743"/>
          <a:ext cx="1165621" cy="5448687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omic Sans MS" pitchFamily="66" charset="0"/>
            </a:rPr>
            <a:t>No maintenance has been performed on the dam in recent years</a:t>
          </a:r>
          <a:r>
            <a:rPr lang="en-US" sz="2000" kern="1200" dirty="0" smtClean="0"/>
            <a:t>.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80592" y="1677790"/>
        <a:ext cx="5448687" cy="1165621"/>
      </dsp:txXfrm>
    </dsp:sp>
    <dsp:sp modelId="{C04276DC-EE64-470A-B8BC-09067B8045FA}">
      <dsp:nvSpPr>
        <dsp:cNvPr id="0" name=""/>
        <dsp:cNvSpPr/>
      </dsp:nvSpPr>
      <dsp:spPr>
        <a:xfrm>
          <a:off x="119" y="1532086"/>
          <a:ext cx="1180473" cy="145702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57745" y="1589712"/>
        <a:ext cx="1065221" cy="1341775"/>
      </dsp:txXfrm>
    </dsp:sp>
    <dsp:sp modelId="{C7C3E6FD-D83F-4BDA-907E-B5EE041DA931}">
      <dsp:nvSpPr>
        <dsp:cNvPr id="0" name=""/>
        <dsp:cNvSpPr/>
      </dsp:nvSpPr>
      <dsp:spPr>
        <a:xfrm rot="5400000">
          <a:off x="3322125" y="1066134"/>
          <a:ext cx="1165621" cy="5448687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omic Sans MS" pitchFamily="66" charset="0"/>
            </a:rPr>
            <a:t>Recommendations made by previous analyses may be outdated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 rot="-5400000">
        <a:off x="1180592" y="3207667"/>
        <a:ext cx="5448687" cy="1165621"/>
      </dsp:txXfrm>
    </dsp:sp>
    <dsp:sp modelId="{F5034101-5B7D-4FE7-B47A-5A48CF39606B}">
      <dsp:nvSpPr>
        <dsp:cNvPr id="0" name=""/>
        <dsp:cNvSpPr/>
      </dsp:nvSpPr>
      <dsp:spPr>
        <a:xfrm>
          <a:off x="119" y="3061965"/>
          <a:ext cx="1180473" cy="145702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3</a:t>
          </a:r>
          <a:endParaRPr lang="en-US" sz="4400" kern="1200" dirty="0"/>
        </a:p>
      </dsp:txBody>
      <dsp:txXfrm>
        <a:off x="57745" y="3119591"/>
        <a:ext cx="1065221" cy="1341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6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5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524000"/>
            <a:ext cx="7247024" cy="2232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Ashfork</a:t>
            </a:r>
            <a:r>
              <a:rPr lang="en-US" dirty="0" smtClean="0"/>
              <a:t>-Bainbridge </a:t>
            </a:r>
            <a:r>
              <a:rPr lang="en-US" dirty="0"/>
              <a:t>Steel Dam Structural Evaluation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124200" y="3352800"/>
            <a:ext cx="5867400" cy="3048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DWP </a:t>
            </a:r>
            <a:r>
              <a:rPr lang="en-US" sz="2400" dirty="0" smtClean="0">
                <a:latin typeface="+mn-lt"/>
              </a:rPr>
              <a:t>Engineering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err="1" smtClean="0">
                <a:latin typeface="+mn-lt"/>
              </a:rPr>
              <a:t>Diwei</a:t>
            </a:r>
            <a:r>
              <a:rPr lang="en-US" sz="2400" dirty="0" smtClean="0">
                <a:latin typeface="+mn-lt"/>
              </a:rPr>
              <a:t> Chen</a:t>
            </a:r>
          </a:p>
          <a:p>
            <a:r>
              <a:rPr lang="en-US" sz="2400" dirty="0" smtClean="0">
                <a:latin typeface="+mn-lt"/>
              </a:rPr>
              <a:t> Wen Cui</a:t>
            </a:r>
          </a:p>
          <a:p>
            <a:r>
              <a:rPr lang="en-US" sz="2400" dirty="0" smtClean="0">
                <a:latin typeface="+mn-lt"/>
              </a:rPr>
              <a:t>Paul Garrett</a:t>
            </a:r>
          </a:p>
          <a:p>
            <a:endParaRPr lang="en-US" sz="2400" dirty="0" smtClean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500" dirty="0" smtClean="0">
                <a:latin typeface="Comic Sans MS" pitchFamily="66" charset="0"/>
              </a:rPr>
              <a:t>Task 2 - Site visit</a:t>
            </a:r>
            <a:endParaRPr lang="en-US" sz="25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467600" cy="42973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All </a:t>
            </a:r>
            <a:r>
              <a:rPr lang="en-US" sz="2200" dirty="0"/>
              <a:t>existing concerns previously noted will be located and confirmed</a:t>
            </a:r>
            <a:r>
              <a:rPr lang="en-US" sz="2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Any issues </a:t>
            </a:r>
            <a:r>
              <a:rPr lang="en-US" sz="2200" dirty="0"/>
              <a:t>will be documented with pictures and a detailed description</a:t>
            </a:r>
            <a:r>
              <a:rPr lang="en-US" sz="2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major rust locations and reservoir water levels will be documented and recorded</a:t>
            </a:r>
            <a:r>
              <a:rPr lang="en-US" sz="2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</a:t>
            </a:r>
            <a:r>
              <a:rPr lang="en-US" sz="2200" dirty="0" smtClean="0"/>
              <a:t>heck </a:t>
            </a:r>
            <a:r>
              <a:rPr lang="en-US" sz="2200" dirty="0"/>
              <a:t>for signs of scour and </a:t>
            </a:r>
            <a:r>
              <a:rPr lang="en-US" sz="2200" dirty="0" smtClean="0"/>
              <a:t>seepage.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 detailed </a:t>
            </a:r>
            <a:r>
              <a:rPr lang="en-US" sz="2200" dirty="0"/>
              <a:t>as-built </a:t>
            </a:r>
            <a:r>
              <a:rPr lang="en-US" sz="2200" dirty="0" smtClean="0"/>
              <a:t>sketch will be created.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464612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500" dirty="0" smtClean="0">
                <a:latin typeface="Comic Sans MS" pitchFamily="66" charset="0"/>
              </a:rPr>
              <a:t>Task 3 – Evaluation Method</a:t>
            </a:r>
            <a:endParaRPr lang="en-US" sz="25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n-US" sz="2200" dirty="0" smtClean="0"/>
              <a:t>Reference Codes:</a:t>
            </a:r>
            <a:r>
              <a:rPr lang="en-US" sz="2200" dirty="0"/>
              <a:t> </a:t>
            </a:r>
            <a:endParaRPr lang="en-US" sz="2200" dirty="0" smtClean="0"/>
          </a:p>
          <a:p>
            <a:pPr lvl="3"/>
            <a:r>
              <a:rPr lang="en-US" sz="2200" dirty="0" smtClean="0"/>
              <a:t>Arizona </a:t>
            </a:r>
            <a:r>
              <a:rPr lang="en-US" sz="2200" dirty="0"/>
              <a:t>Dam Safety</a:t>
            </a:r>
          </a:p>
          <a:p>
            <a:pPr lvl="3"/>
            <a:r>
              <a:rPr lang="en-US" sz="2200" dirty="0"/>
              <a:t>U.S Army Corps of Engineering </a:t>
            </a:r>
          </a:p>
          <a:p>
            <a:pPr marL="0" indent="0">
              <a:buNone/>
            </a:pPr>
            <a:r>
              <a:rPr lang="en-US" sz="2200" dirty="0" smtClean="0"/>
              <a:t>	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	These evaluation guidelines will provide the 			design team with a proper methodology for 		evaluating the dam.</a:t>
            </a:r>
          </a:p>
          <a:p>
            <a:pPr marL="0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7817794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500" dirty="0">
                <a:latin typeface="Comic Sans MS" pitchFamily="66" charset="0"/>
              </a:rPr>
              <a:t>Task </a:t>
            </a:r>
            <a:r>
              <a:rPr lang="en-US" sz="2500" dirty="0" smtClean="0">
                <a:latin typeface="Comic Sans MS" pitchFamily="66" charset="0"/>
              </a:rPr>
              <a:t>4 </a:t>
            </a:r>
            <a:r>
              <a:rPr lang="en-US" sz="2500" dirty="0">
                <a:latin typeface="Comic Sans MS" pitchFamily="66" charset="0"/>
              </a:rPr>
              <a:t>– </a:t>
            </a:r>
            <a:r>
              <a:rPr lang="en-US" sz="2500" dirty="0" smtClean="0">
                <a:latin typeface="Comic Sans MS" pitchFamily="66" charset="0"/>
              </a:rPr>
              <a:t>Technical Evaluation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3048000" cy="4297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Hydraulic Analysis</a:t>
            </a:r>
          </a:p>
          <a:p>
            <a:pPr lvl="1"/>
            <a:r>
              <a:rPr lang="en-US" sz="1800" dirty="0" smtClean="0"/>
              <a:t>Overtopping</a:t>
            </a:r>
          </a:p>
          <a:p>
            <a:pPr lvl="1"/>
            <a:r>
              <a:rPr lang="en-US" sz="1800" dirty="0" smtClean="0"/>
              <a:t>100- year flood</a:t>
            </a:r>
          </a:p>
          <a:p>
            <a:pPr lvl="1"/>
            <a:r>
              <a:rPr lang="en-US" sz="1800" dirty="0" smtClean="0"/>
              <a:t>Normal loading</a:t>
            </a:r>
            <a:endParaRPr lang="en-US" sz="2200" dirty="0" smtClean="0"/>
          </a:p>
        </p:txBody>
      </p:sp>
      <p:pic>
        <p:nvPicPr>
          <p:cNvPr id="5122" name="Picture 2" descr="\\EGRSHARES\Homes\dc525\Desktop\Capstone\Steel Dam\IMG_01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2819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345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solidFill>
                  <a:prstClr val="black"/>
                </a:solidFill>
                <a:latin typeface="Comic Sans MS" pitchFamily="66" charset="0"/>
              </a:rPr>
              <a:t>Task 4 – Technical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3528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2. Geotechnical Analysis</a:t>
            </a:r>
          </a:p>
          <a:p>
            <a:pPr lvl="1"/>
            <a:r>
              <a:rPr lang="en-US" sz="1800" dirty="0" smtClean="0"/>
              <a:t>Bearing capacity analysis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0" lvl="1" indent="0">
              <a:buNone/>
            </a:pPr>
            <a:r>
              <a:rPr lang="en-US" sz="2200" dirty="0" smtClean="0"/>
              <a:t>3. Seismic Analysis</a:t>
            </a:r>
          </a:p>
          <a:p>
            <a:pPr lvl="1"/>
            <a:r>
              <a:rPr lang="en-US" sz="1800" dirty="0"/>
              <a:t>Seismic analysis will be based on evaluation guidelines</a:t>
            </a:r>
          </a:p>
          <a:p>
            <a:pPr lvl="1"/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146" name="Picture 2" descr="\\EGRSHARES\Homes\dc525\Desktop\Capstone\Steel Dam\IMG_01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1494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solidFill>
                  <a:prstClr val="black"/>
                </a:solidFill>
                <a:latin typeface="Comic Sans MS" pitchFamily="66" charset="0"/>
              </a:rPr>
              <a:t>Task 4 – Technical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3352800" cy="3508987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4. Structural </a:t>
            </a:r>
            <a:r>
              <a:rPr lang="en-US" sz="2200" dirty="0"/>
              <a:t>Analysis</a:t>
            </a:r>
          </a:p>
          <a:p>
            <a:pPr lvl="1"/>
            <a:r>
              <a:rPr lang="en-US" sz="1800" dirty="0"/>
              <a:t>SAP 2000 Analysis : overall dam deflection and individual member maximum loads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/>
              <a:t>Testing rusted steel and broken parts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  <p:pic>
        <p:nvPicPr>
          <p:cNvPr id="7170" name="Picture 2" descr="\\EGRSHARES\Homes\dc525\Desktop\Capstone\Steel Dam\IMG_08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990600"/>
            <a:ext cx="32385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EGRSHARES\Homes\dc525\Desktop\Capstone\Steel Dam\IMG_08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429000"/>
            <a:ext cx="3238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3095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305800" cy="1559168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Comic Sans MS" pitchFamily="66" charset="0"/>
              </a:rPr>
              <a:t>Task </a:t>
            </a:r>
            <a:r>
              <a:rPr lang="en-US" sz="2500" dirty="0" smtClean="0">
                <a:latin typeface="Comic Sans MS" pitchFamily="66" charset="0"/>
              </a:rPr>
              <a:t>5 </a:t>
            </a:r>
            <a:r>
              <a:rPr lang="en-US" sz="2500" dirty="0">
                <a:latin typeface="Comic Sans MS" pitchFamily="66" charset="0"/>
              </a:rPr>
              <a:t>– </a:t>
            </a:r>
            <a:r>
              <a:rPr lang="en-US" sz="2500" dirty="0" smtClean="0">
                <a:latin typeface="Comic Sans MS" pitchFamily="66" charset="0"/>
              </a:rPr>
              <a:t> Reevaluation of Hazard Potential 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6019800" cy="4880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According to definition of hazard potential mode, written on the old reports, different potential hazard failure mode will be checked by calculation and model analysis.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A hazard potential rating will be developed.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850333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500" dirty="0">
                <a:latin typeface="Comic Sans MS" pitchFamily="66" charset="0"/>
              </a:rPr>
              <a:t>Task </a:t>
            </a:r>
            <a:r>
              <a:rPr lang="en-US" sz="2500" dirty="0" smtClean="0">
                <a:latin typeface="Comic Sans MS" pitchFamily="66" charset="0"/>
              </a:rPr>
              <a:t>6 </a:t>
            </a:r>
            <a:r>
              <a:rPr lang="en-US" sz="2500" dirty="0">
                <a:latin typeface="Comic Sans MS" pitchFamily="66" charset="0"/>
              </a:rPr>
              <a:t>– </a:t>
            </a:r>
            <a:r>
              <a:rPr lang="en-US" sz="2500" dirty="0" smtClean="0">
                <a:latin typeface="Comic Sans MS" pitchFamily="66" charset="0"/>
              </a:rPr>
              <a:t>Report Finding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96413"/>
            <a:ext cx="73914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Final report prepared for the Client:</a:t>
            </a:r>
          </a:p>
          <a:p>
            <a:endParaRPr lang="en-US" sz="2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/>
              <a:t>Suggested hazard classification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/>
              <a:t>Potential failure modes</a:t>
            </a:r>
            <a:r>
              <a:rPr lang="en-US" sz="2200" dirty="0"/>
              <a:t> </a:t>
            </a:r>
            <a:r>
              <a:rPr lang="en-US" sz="2200" dirty="0" smtClean="0"/>
              <a:t>: cost estimation for repair/restoration of most eminent failure.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/>
              <a:t>Model analysis and calculation results will be provided to support the recommendation.</a:t>
            </a:r>
          </a:p>
        </p:txBody>
      </p:sp>
    </p:spTree>
    <p:extLst>
      <p:ext uri="{BB962C8B-B14F-4D97-AF65-F5344CB8AC3E}">
        <p14:creationId xmlns:p14="http://schemas.microsoft.com/office/powerpoint/2010/main" val="35427892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/>
              <a:t>Potential </a:t>
            </a:r>
            <a:r>
              <a:rPr lang="en-US" b="1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37338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M</a:t>
            </a:r>
            <a:r>
              <a:rPr lang="en-US" sz="3200" dirty="0" smtClean="0"/>
              <a:t>odeling </a:t>
            </a:r>
            <a:r>
              <a:rPr lang="en-US" sz="3200" dirty="0"/>
              <a:t>the steel dam for </a:t>
            </a:r>
            <a:r>
              <a:rPr lang="en-US" sz="3200" dirty="0" smtClean="0"/>
              <a:t>analysis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ssessing </a:t>
            </a:r>
            <a:r>
              <a:rPr lang="en-US" sz="3200" dirty="0"/>
              <a:t>scour on </a:t>
            </a:r>
            <a:r>
              <a:rPr lang="en-US" sz="3200" dirty="0" smtClean="0"/>
              <a:t>dam</a:t>
            </a:r>
          </a:p>
          <a:p>
            <a:r>
              <a:rPr lang="en-US" sz="3200" dirty="0"/>
              <a:t>Q</a:t>
            </a:r>
            <a:r>
              <a:rPr lang="en-US" sz="3200" dirty="0" smtClean="0"/>
              <a:t>uoting </a:t>
            </a:r>
            <a:r>
              <a:rPr lang="en-US" sz="3200" dirty="0"/>
              <a:t>for accurate </a:t>
            </a:r>
            <a:r>
              <a:rPr lang="en-US" sz="3200" dirty="0" smtClean="0"/>
              <a:t>cost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1676400"/>
            <a:ext cx="3464393" cy="4402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2309 -4.07407E-6 0.04184 0.02477 0.04184 0.05533 C 0.04184 0.08612 0.02309 0.11112 3.61111E-6 0.11112 C -0.02292 0.11112 -0.0415 0.08612 -0.0415 0.05533 C -0.0415 0.02477 -0.02292 -4.07407E-6 3.61111E-6 -4.07407E-6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301752"/>
            <a:ext cx="8077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 smtClean="0">
                <a:latin typeface="Comic Sans MS" pitchFamily="66" charset="0"/>
              </a:rPr>
              <a:t>Project Duration: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696200" cy="45252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Tasks Duration Detail</a:t>
            </a:r>
            <a:endParaRPr lang="en-US" sz="3000" dirty="0"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7362"/>
            <a:ext cx="7831712" cy="395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0630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867400"/>
            <a:ext cx="4343400" cy="752475"/>
          </a:xfrm>
        </p:spPr>
        <p:txBody>
          <a:bodyPr/>
          <a:lstStyle/>
          <a:p>
            <a:r>
              <a:rPr lang="en-US" dirty="0" smtClean="0"/>
              <a:t>View of steel dam</a:t>
            </a:r>
            <a:endParaRPr lang="en-US" dirty="0"/>
          </a:p>
        </p:txBody>
      </p:sp>
      <p:pic>
        <p:nvPicPr>
          <p:cNvPr id="4" name="Picture 2" descr="\\EGRSHARES\Homes\dc525\Desktop\Capstone\Steel Dam\IMG_09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0104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043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862" y="1514197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62000" y="2438400"/>
            <a:ext cx="7247024" cy="2232025"/>
          </a:xfrm>
        </p:spPr>
        <p:txBody>
          <a:bodyPr>
            <a:normAutofit/>
          </a:bodyPr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124200" y="3352800"/>
            <a:ext cx="5867400" cy="3048000"/>
          </a:xfrm>
        </p:spPr>
        <p:txBody>
          <a:bodyPr>
            <a:normAutofit/>
          </a:bodyPr>
          <a:lstStyle/>
          <a:p>
            <a:endParaRPr lang="en-US" sz="2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801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269632"/>
            <a:ext cx="8001000" cy="1143000"/>
          </a:xfrm>
        </p:spPr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162800" y="4191000"/>
            <a:ext cx="1524000" cy="16941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1500" dirty="0" smtClean="0"/>
              <a:t>Original </a:t>
            </a:r>
            <a:r>
              <a:rPr lang="en-US" sz="1500" dirty="0"/>
              <a:t>drawings of </a:t>
            </a:r>
            <a:r>
              <a:rPr lang="en-US" sz="1500" dirty="0" err="1"/>
              <a:t>Ashfork</a:t>
            </a:r>
            <a:r>
              <a:rPr lang="en-US" sz="1500" dirty="0"/>
              <a:t>-Bainbridge Dam (Bureau of Reclamation)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891507" y="25908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Macintosh HD:Users:Paul:Pictures:iPhoto Library.photolibrary:Previews:2012:10:08:20121008-105242:d3sLDVO%QtWKplQoNFYNWg:Scan.jpe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77620"/>
            <a:ext cx="6400800" cy="50469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8191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20143" y="304800"/>
            <a:ext cx="5334000" cy="6324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>
                <a:latin typeface="Comic Sans MS" pitchFamily="66" charset="0"/>
              </a:rPr>
              <a:t>Designed </a:t>
            </a:r>
            <a:r>
              <a:rPr lang="en-US" sz="2200" dirty="0">
                <a:latin typeface="Comic Sans MS" pitchFamily="66" charset="0"/>
              </a:rPr>
              <a:t>by Francis H. Bainbridge </a:t>
            </a:r>
            <a:r>
              <a:rPr lang="en-US" sz="2200" dirty="0" smtClean="0">
                <a:latin typeface="Comic Sans MS" pitchFamily="66" charset="0"/>
              </a:rPr>
              <a:t>and </a:t>
            </a:r>
            <a:r>
              <a:rPr lang="en-US" sz="2200" dirty="0">
                <a:latin typeface="Comic Sans MS" pitchFamily="66" charset="0"/>
              </a:rPr>
              <a:t>built in 1898 by the Atchison, Topeka, and Santa Fe Railway Co</a:t>
            </a:r>
            <a:r>
              <a:rPr lang="en-US" sz="2200" dirty="0" smtClean="0">
                <a:latin typeface="Comic Sans MS" pitchFamily="66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200" dirty="0" smtClean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First </a:t>
            </a:r>
            <a:r>
              <a:rPr lang="en-US" sz="2400" dirty="0">
                <a:latin typeface="Comic Sans MS" pitchFamily="66" charset="0"/>
              </a:rPr>
              <a:t>large steel dam in the United </a:t>
            </a:r>
            <a:r>
              <a:rPr lang="en-US" sz="2400" dirty="0" smtClean="0">
                <a:latin typeface="Comic Sans MS" pitchFamily="66" charset="0"/>
              </a:rPr>
              <a:t>States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46 feet high, 300 feet long </a:t>
            </a:r>
            <a:r>
              <a:rPr lang="en-US" sz="2400" dirty="0">
                <a:latin typeface="Comic Sans MS" pitchFamily="66" charset="0"/>
              </a:rPr>
              <a:t>and </a:t>
            </a:r>
            <a:r>
              <a:rPr lang="en-US" sz="2400" dirty="0" smtClean="0">
                <a:latin typeface="Comic Sans MS" pitchFamily="66" charset="0"/>
              </a:rPr>
              <a:t>has the </a:t>
            </a:r>
            <a:r>
              <a:rPr lang="en-US" sz="2400" dirty="0">
                <a:latin typeface="Comic Sans MS" pitchFamily="66" charset="0"/>
              </a:rPr>
              <a:t>elevation </a:t>
            </a:r>
            <a:r>
              <a:rPr lang="en-US" sz="2400" dirty="0" smtClean="0">
                <a:latin typeface="Comic Sans MS" pitchFamily="66" charset="0"/>
              </a:rPr>
              <a:t>of </a:t>
            </a:r>
            <a:r>
              <a:rPr lang="en-US" sz="2400" dirty="0">
                <a:latin typeface="Comic Sans MS" pitchFamily="66" charset="0"/>
              </a:rPr>
              <a:t>5,402 </a:t>
            </a:r>
            <a:r>
              <a:rPr lang="en-US" sz="2400" dirty="0" smtClean="0">
                <a:latin typeface="Comic Sans MS" pitchFamily="66" charset="0"/>
              </a:rPr>
              <a:t>feet.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It was designed as a cantilever truss with anchorage at the upstream toe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26 </a:t>
            </a:r>
            <a:r>
              <a:rPr lang="en-US" sz="2400" dirty="0">
                <a:latin typeface="Comic Sans MS" pitchFamily="66" charset="0"/>
              </a:rPr>
              <a:t>square </a:t>
            </a:r>
            <a:r>
              <a:rPr lang="en-US" sz="2400" dirty="0" smtClean="0">
                <a:latin typeface="Comic Sans MS" pitchFamily="66" charset="0"/>
              </a:rPr>
              <a:t>miles </a:t>
            </a:r>
            <a:r>
              <a:rPr lang="en-US" sz="2400" dirty="0">
                <a:latin typeface="Comic Sans MS" pitchFamily="66" charset="0"/>
              </a:rPr>
              <a:t>drainage area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and a gross capacity of 400 acre-feet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1"/>
            <a:ext cx="7765662" cy="164761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3" y="2216331"/>
            <a:ext cx="30861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762000"/>
            <a:ext cx="8001000" cy="1143000"/>
          </a:xfrm>
        </p:spPr>
        <p:txBody>
          <a:bodyPr/>
          <a:lstStyle/>
          <a:p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219201"/>
            <a:ext cx="4281907" cy="3962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000" dirty="0" smtClean="0"/>
              <a:t>The goal of the project is to evaluate the structure health of the </a:t>
            </a:r>
            <a:r>
              <a:rPr lang="en-US" sz="3000" dirty="0" err="1" smtClean="0"/>
              <a:t>Ashfork</a:t>
            </a:r>
            <a:r>
              <a:rPr lang="en-US" sz="3000" dirty="0" smtClean="0"/>
              <a:t>-Bainbridge Steel Dam in order to classify the current hazard potential of the dam.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891507" y="25908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63048"/>
            <a:ext cx="4047706" cy="335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5178552" cy="1143000"/>
          </a:xfrm>
        </p:spPr>
        <p:txBody>
          <a:bodyPr/>
          <a:lstStyle/>
          <a:p>
            <a:r>
              <a:rPr lang="en-US" b="1" dirty="0"/>
              <a:t>Stakeholders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8800"/>
            <a:ext cx="5257800" cy="4343400"/>
          </a:xfrm>
        </p:spPr>
        <p:txBody>
          <a:bodyPr/>
          <a:lstStyle/>
          <a:p>
            <a:r>
              <a:rPr lang="en-US" sz="2200" dirty="0">
                <a:latin typeface="Comic Sans MS" pitchFamily="66" charset="0"/>
              </a:rPr>
              <a:t>The National Forest Service </a:t>
            </a:r>
            <a:endParaRPr lang="en-US" sz="2200" dirty="0" smtClean="0">
              <a:latin typeface="Comic Sans MS" pitchFamily="66" charset="0"/>
            </a:endParaRPr>
          </a:p>
          <a:p>
            <a:endParaRPr lang="en-US" sz="2200" dirty="0" smtClean="0">
              <a:latin typeface="Comic Sans MS" pitchFamily="66" charset="0"/>
            </a:endParaRPr>
          </a:p>
          <a:p>
            <a:r>
              <a:rPr lang="en-US" sz="2200" dirty="0" smtClean="0">
                <a:latin typeface="Comic Sans MS" pitchFamily="66" charset="0"/>
              </a:rPr>
              <a:t>Community </a:t>
            </a:r>
            <a:r>
              <a:rPr lang="en-US" sz="2200" dirty="0">
                <a:latin typeface="Comic Sans MS" pitchFamily="66" charset="0"/>
              </a:rPr>
              <a:t>of Ash </a:t>
            </a:r>
            <a:r>
              <a:rPr lang="en-US" sz="2200" dirty="0" smtClean="0">
                <a:latin typeface="Comic Sans MS" pitchFamily="66" charset="0"/>
              </a:rPr>
              <a:t>Fork,</a:t>
            </a:r>
            <a:r>
              <a:rPr lang="en-US" sz="2200" dirty="0">
                <a:latin typeface="Comic Sans MS" pitchFamily="66" charset="0"/>
              </a:rPr>
              <a:t> Arizona and occupants of Monte Carlo Truck Service. </a:t>
            </a:r>
            <a:endParaRPr lang="en-US" sz="2200" dirty="0" smtClean="0">
              <a:latin typeface="Comic Sans MS" pitchFamily="66" charset="0"/>
            </a:endParaRPr>
          </a:p>
          <a:p>
            <a:endParaRPr lang="en-US" sz="2200" dirty="0" smtClean="0">
              <a:latin typeface="Comic Sans MS" pitchFamily="66" charset="0"/>
            </a:endParaRPr>
          </a:p>
          <a:p>
            <a:r>
              <a:rPr lang="en-US" sz="2200" dirty="0" smtClean="0">
                <a:latin typeface="Comic Sans MS" pitchFamily="66" charset="0"/>
              </a:rPr>
              <a:t>Arizona </a:t>
            </a:r>
            <a:r>
              <a:rPr lang="en-US" sz="2200" dirty="0">
                <a:latin typeface="Comic Sans MS" pitchFamily="66" charset="0"/>
              </a:rPr>
              <a:t>Department of Transportation</a:t>
            </a:r>
            <a:endParaRPr lang="en-US" sz="2200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0"/>
            <a:ext cx="2997200" cy="68580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5283200" y="1600200"/>
            <a:ext cx="685800" cy="6858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20126207"/>
              </p:ext>
            </p:extLst>
          </p:nvPr>
        </p:nvGraphicFramePr>
        <p:xfrm>
          <a:off x="1828800" y="1295400"/>
          <a:ext cx="66294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b="1" dirty="0"/>
              <a:t>Existing Conditions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 Service Details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828800"/>
            <a:ext cx="8077200" cy="4297363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latin typeface="Comic Sans MS" pitchFamily="66" charset="0"/>
              </a:rPr>
              <a:t>Task 1- </a:t>
            </a:r>
            <a:r>
              <a:rPr lang="en-US" sz="2200" dirty="0" smtClean="0">
                <a:latin typeface="Comic Sans MS" pitchFamily="66" charset="0"/>
              </a:rPr>
              <a:t>Research</a:t>
            </a:r>
            <a:endParaRPr lang="en-US" sz="2200" dirty="0" smtClean="0">
              <a:latin typeface="Comic Sans MS" pitchFamily="66" charset="0"/>
            </a:endParaRPr>
          </a:p>
          <a:p>
            <a:endParaRPr lang="en-US" sz="2200" dirty="0">
              <a:latin typeface="Comic Sans MS" pitchFamily="66" charset="0"/>
            </a:endParaRPr>
          </a:p>
          <a:p>
            <a:r>
              <a:rPr lang="en-US" sz="2200" dirty="0">
                <a:latin typeface="Comic Sans MS" pitchFamily="66" charset="0"/>
              </a:rPr>
              <a:t>Task 2- Site Visit </a:t>
            </a:r>
            <a:endParaRPr lang="en-US" sz="2200" dirty="0" smtClean="0">
              <a:latin typeface="Comic Sans MS" pitchFamily="66" charset="0"/>
            </a:endParaRPr>
          </a:p>
          <a:p>
            <a:endParaRPr lang="en-US" sz="2200" dirty="0">
              <a:latin typeface="Comic Sans MS" pitchFamily="66" charset="0"/>
            </a:endParaRPr>
          </a:p>
          <a:p>
            <a:r>
              <a:rPr lang="en-US" sz="2200" dirty="0">
                <a:latin typeface="Comic Sans MS" pitchFamily="66" charset="0"/>
              </a:rPr>
              <a:t>Task 3- Evaluation </a:t>
            </a:r>
            <a:r>
              <a:rPr lang="en-US" sz="2200" dirty="0" smtClean="0">
                <a:latin typeface="Comic Sans MS" pitchFamily="66" charset="0"/>
              </a:rPr>
              <a:t>Methods</a:t>
            </a:r>
          </a:p>
          <a:p>
            <a:endParaRPr lang="en-US" sz="2200" dirty="0">
              <a:latin typeface="Comic Sans MS" pitchFamily="66" charset="0"/>
            </a:endParaRPr>
          </a:p>
          <a:p>
            <a:r>
              <a:rPr lang="en-US" sz="2200" dirty="0">
                <a:latin typeface="Comic Sans MS" pitchFamily="66" charset="0"/>
              </a:rPr>
              <a:t>Task 4- Technical </a:t>
            </a:r>
            <a:r>
              <a:rPr lang="en-US" sz="2200" dirty="0" smtClean="0">
                <a:latin typeface="Comic Sans MS" pitchFamily="66" charset="0"/>
              </a:rPr>
              <a:t>Evaluation</a:t>
            </a:r>
          </a:p>
          <a:p>
            <a:endParaRPr lang="en-US" sz="2200" dirty="0">
              <a:latin typeface="Comic Sans MS" pitchFamily="66" charset="0"/>
            </a:endParaRPr>
          </a:p>
          <a:p>
            <a:r>
              <a:rPr lang="en-US" sz="2200" dirty="0">
                <a:latin typeface="Comic Sans MS" pitchFamily="66" charset="0"/>
              </a:rPr>
              <a:t>Task 5- Reevaluation Of Hazard </a:t>
            </a:r>
            <a:r>
              <a:rPr lang="en-US" sz="2200" dirty="0" smtClean="0">
                <a:latin typeface="Comic Sans MS" pitchFamily="66" charset="0"/>
              </a:rPr>
              <a:t>Potential</a:t>
            </a:r>
          </a:p>
          <a:p>
            <a:endParaRPr lang="en-US" sz="2200" dirty="0">
              <a:latin typeface="Comic Sans MS" pitchFamily="66" charset="0"/>
            </a:endParaRPr>
          </a:p>
          <a:p>
            <a:r>
              <a:rPr lang="en-US" sz="2200" dirty="0">
                <a:latin typeface="Comic Sans MS" pitchFamily="66" charset="0"/>
              </a:rPr>
              <a:t>Task 6- Report Findings 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500" dirty="0" smtClean="0">
                <a:latin typeface="Comic Sans MS" pitchFamily="66" charset="0"/>
              </a:rPr>
              <a:t> Task 1 - </a:t>
            </a:r>
            <a:r>
              <a:rPr lang="en-US" sz="2500" dirty="0" smtClean="0">
                <a:latin typeface="Comic Sans MS" pitchFamily="66" charset="0"/>
              </a:rPr>
              <a:t>Research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80772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Existing materials provided by </a:t>
            </a:r>
            <a:r>
              <a:rPr lang="en-US" sz="2200" b="1" dirty="0"/>
              <a:t>National Forest </a:t>
            </a:r>
            <a:r>
              <a:rPr lang="en-US" sz="2200" b="1" dirty="0" smtClean="0"/>
              <a:t>Service</a:t>
            </a:r>
            <a:r>
              <a:rPr lang="en-US" sz="2200" dirty="0" smtClean="0"/>
              <a:t>: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original </a:t>
            </a:r>
            <a:r>
              <a:rPr lang="en-US" sz="2000" dirty="0">
                <a:latin typeface="Comic Sans MS" pitchFamily="66" charset="0"/>
              </a:rPr>
              <a:t>design </a:t>
            </a:r>
            <a:r>
              <a:rPr lang="en-US" sz="2000" dirty="0" smtClean="0">
                <a:latin typeface="Comic Sans MS" pitchFamily="66" charset="0"/>
              </a:rPr>
              <a:t>drawings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maintenance records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emergency </a:t>
            </a:r>
            <a:r>
              <a:rPr lang="en-US" sz="2000" dirty="0">
                <a:latin typeface="Comic Sans MS" pitchFamily="66" charset="0"/>
              </a:rPr>
              <a:t>action </a:t>
            </a:r>
            <a:r>
              <a:rPr lang="en-US" sz="2000" dirty="0" smtClean="0">
                <a:latin typeface="Comic Sans MS" pitchFamily="66" charset="0"/>
              </a:rPr>
              <a:t>plans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and </a:t>
            </a:r>
            <a:r>
              <a:rPr lang="en-US" sz="2000" dirty="0">
                <a:latin typeface="Comic Sans MS" pitchFamily="66" charset="0"/>
              </a:rPr>
              <a:t>engineering </a:t>
            </a:r>
            <a:r>
              <a:rPr lang="en-US" sz="2000" dirty="0" smtClean="0">
                <a:latin typeface="Comic Sans MS" pitchFamily="66" charset="0"/>
              </a:rPr>
              <a:t>studies</a:t>
            </a:r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3383280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1036</Words>
  <Application>Microsoft Office PowerPoint</Application>
  <PresentationFormat>On-screen Show (4:3)</PresentationFormat>
  <Paragraphs>163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Training</vt:lpstr>
      <vt:lpstr>Ashfork-Bainbridge Steel Dam Structural Evaluation Project</vt:lpstr>
      <vt:lpstr>View of steel dam</vt:lpstr>
      <vt:lpstr>Background</vt:lpstr>
      <vt:lpstr>PowerPoint Presentation</vt:lpstr>
      <vt:lpstr>Purpose</vt:lpstr>
      <vt:lpstr>Stakeholders</vt:lpstr>
      <vt:lpstr>Existing Conditions</vt:lpstr>
      <vt:lpstr> Service Details</vt:lpstr>
      <vt:lpstr> Task 1 - Research</vt:lpstr>
      <vt:lpstr>Task 2 - Site visit</vt:lpstr>
      <vt:lpstr>Task 3 – Evaluation Method</vt:lpstr>
      <vt:lpstr>Task 4 – Technical Evaluation</vt:lpstr>
      <vt:lpstr>Task 4 – Technical Evaluation</vt:lpstr>
      <vt:lpstr>Task 4 – Technical Evaluation</vt:lpstr>
      <vt:lpstr>Task 5 –  Reevaluation of Hazard Potential </vt:lpstr>
      <vt:lpstr>Task 6 – Report Finding</vt:lpstr>
      <vt:lpstr>Potential Challenges</vt:lpstr>
      <vt:lpstr>Project Duration:</vt:lpstr>
      <vt:lpstr>Tasks Duration Detail</vt:lpstr>
      <vt:lpstr>PowerPoint Presentation</vt:lpstr>
      <vt:lpstr>Thanks for Listening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2012-12-02T20:48:18Z</dcterms:created>
  <dcterms:modified xsi:type="dcterms:W3CDTF">2012-12-03T01:35:07Z</dcterms:modified>
</cp:coreProperties>
</file>